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3"/>
  </p:notesMasterIdLst>
  <p:sldIdLst>
    <p:sldId id="256" r:id="rId2"/>
    <p:sldId id="410" r:id="rId3"/>
    <p:sldId id="463" r:id="rId4"/>
    <p:sldId id="508" r:id="rId5"/>
    <p:sldId id="483" r:id="rId6"/>
    <p:sldId id="509" r:id="rId7"/>
    <p:sldId id="511" r:id="rId8"/>
    <p:sldId id="512" r:id="rId9"/>
    <p:sldId id="513" r:id="rId10"/>
    <p:sldId id="516" r:id="rId11"/>
    <p:sldId id="514" r:id="rId12"/>
    <p:sldId id="510" r:id="rId13"/>
    <p:sldId id="515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26" r:id="rId23"/>
    <p:sldId id="527" r:id="rId24"/>
    <p:sldId id="528" r:id="rId25"/>
    <p:sldId id="529" r:id="rId26"/>
    <p:sldId id="477" r:id="rId27"/>
    <p:sldId id="399" r:id="rId28"/>
    <p:sldId id="409" r:id="rId29"/>
    <p:sldId id="481" r:id="rId30"/>
    <p:sldId id="482" r:id="rId31"/>
    <p:sldId id="50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0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ndrashekharvedi/UI5_Material_2hr_per_day/blob/main/Day%201/FirstProject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3school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html/default.asp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input.as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10" Type="http://schemas.openxmlformats.org/officeDocument/2006/relationships/image" Target="../media/image2.png"/><Relationship Id="rId4" Type="http://schemas.openxmlformats.org/officeDocument/2006/relationships/image" Target="../media/image31.tiff"/><Relationship Id="rId9" Type="http://schemas.openxmlformats.org/officeDocument/2006/relationships/hyperlink" Target="https://anubhavtraining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6.jpg"/><Relationship Id="rId7" Type="http://schemas.openxmlformats.org/officeDocument/2006/relationships/image" Target="../media/image3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ccount.hanatrial.ondemand.com/trial/" TargetMode="External"/><Relationship Id="rId5" Type="http://schemas.openxmlformats.org/officeDocument/2006/relationships/hyperlink" Target="https://www.sap.com/" TargetMode="External"/><Relationship Id="rId4" Type="http://schemas.openxmlformats.org/officeDocument/2006/relationships/hyperlink" Target="https://code.visualstudio.com/downloa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First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24292E"/>
                </a:solidFill>
                <a:effectLst/>
                <a:latin typeface="-apple-system"/>
              </a:rPr>
              <a:t>Create a Page with a Button using below code:</a:t>
            </a:r>
            <a:endParaRPr lang="en-IN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57E8B-CC45-4830-87E6-59574F189F19}"/>
              </a:ext>
            </a:extLst>
          </p:cNvPr>
          <p:cNvSpPr txBox="1"/>
          <p:nvPr/>
        </p:nvSpPr>
        <p:spPr>
          <a:xfrm>
            <a:off x="261763" y="4380846"/>
            <a:ext cx="1165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Output: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E868F-00B2-4D23-B717-A9F38E7574DC}"/>
              </a:ext>
            </a:extLst>
          </p:cNvPr>
          <p:cNvSpPr txBox="1"/>
          <p:nvPr/>
        </p:nvSpPr>
        <p:spPr>
          <a:xfrm>
            <a:off x="261763" y="4011129"/>
            <a:ext cx="793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Copy the code form here: </a:t>
            </a: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71598-56D6-4A25-9BDF-C33882FD3ABA}"/>
              </a:ext>
            </a:extLst>
          </p:cNvPr>
          <p:cNvSpPr txBox="1"/>
          <p:nvPr/>
        </p:nvSpPr>
        <p:spPr>
          <a:xfrm>
            <a:off x="261763" y="13334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C</a:t>
            </a: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ode: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324B2-D4D9-4E4A-851B-CC8088438F69}"/>
              </a:ext>
            </a:extLst>
          </p:cNvPr>
          <p:cNvSpPr txBox="1"/>
          <p:nvPr/>
        </p:nvSpPr>
        <p:spPr>
          <a:xfrm>
            <a:off x="782553" y="1702805"/>
            <a:ext cx="5397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&lt;head&gt;</a:t>
            </a:r>
          </a:p>
          <a:p>
            <a:endParaRPr lang="en-US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&lt;/head&gt;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effectLst/>
                <a:latin typeface="Consolas" panose="020B0609020204030204" pitchFamily="49" charset="0"/>
              </a:rPr>
              <a:t>Welcome to anubhavtrainings.com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&lt;/body&gt;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A05A6-57A3-4D73-B27F-9CEC7B4F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05" y="4750178"/>
            <a:ext cx="4280324" cy="1771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3C8F4-4FB0-44F2-9853-6DCE45E3D7DE}"/>
              </a:ext>
            </a:extLst>
          </p:cNvPr>
          <p:cNvSpPr txBox="1"/>
          <p:nvPr/>
        </p:nvSpPr>
        <p:spPr>
          <a:xfrm>
            <a:off x="7067811" y="963756"/>
            <a:ext cx="46925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create a Project in BAS tools:</a:t>
            </a:r>
          </a:p>
          <a:p>
            <a:pPr marL="342900" indent="-342900" algn="just">
              <a:buAutoNum type="arabicPeriod"/>
            </a:pPr>
            <a:r>
              <a:rPr lang="en-US" dirty="0"/>
              <a:t>Open the terminal window and write command </a:t>
            </a:r>
            <a:r>
              <a:rPr lang="en-US" b="1" dirty="0"/>
              <a:t>mkdir firstproject </a:t>
            </a:r>
            <a:r>
              <a:rPr lang="en-US" dirty="0"/>
              <a:t>this will create a folder with name firstproject in our projects directory.</a:t>
            </a:r>
          </a:p>
          <a:p>
            <a:pPr marL="342900" indent="-342900" algn="just">
              <a:buAutoNum type="arabicPeriod"/>
            </a:pPr>
            <a:r>
              <a:rPr lang="en-US" dirty="0"/>
              <a:t>Create a folder named </a:t>
            </a:r>
            <a:r>
              <a:rPr lang="en-US" b="1" dirty="0"/>
              <a:t>webapp </a:t>
            </a:r>
            <a:r>
              <a:rPr lang="en-US" dirty="0"/>
              <a:t>inside the new </a:t>
            </a:r>
            <a:r>
              <a:rPr lang="en-US" b="1" dirty="0"/>
              <a:t>firstproject</a:t>
            </a:r>
            <a:r>
              <a:rPr lang="en-US" dirty="0"/>
              <a:t> folder. We have created this folder to follow the industry standards.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create a file named </a:t>
            </a:r>
            <a:r>
              <a:rPr lang="en-US" b="1" dirty="0"/>
              <a:t>index.html</a:t>
            </a:r>
            <a:r>
              <a:rPr lang="en-US" dirty="0"/>
              <a:t> inside the </a:t>
            </a:r>
            <a:r>
              <a:rPr lang="en-US" b="1" dirty="0"/>
              <a:t>webapp</a:t>
            </a:r>
            <a:r>
              <a:rPr lang="en-US" dirty="0"/>
              <a:t> folder.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write the code in the index.html file.</a:t>
            </a:r>
          </a:p>
        </p:txBody>
      </p:sp>
    </p:spTree>
    <p:extLst>
      <p:ext uri="{BB962C8B-B14F-4D97-AF65-F5344CB8AC3E}">
        <p14:creationId xmlns:p14="http://schemas.microsoft.com/office/powerpoint/2010/main" val="30912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8821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HTML stands for Hyper Text Markup Language.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It is used to design static web content. HTML is developed and designed by org named W3C – World Wide Web Consortium.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Markup language is used to define the text document within tag which defines the structure of web pages.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HTML5 is the fifth and current version of HTML. It has improved the markup available for documents and has introduced application programming interfaces(API) and Document Object Model(DOM).</a:t>
            </a:r>
            <a:endParaRPr lang="en-US" dirty="0">
              <a:latin typeface="Calibri (body)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410B293-8EDF-4B9E-A971-00C61FFED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13" y="896528"/>
            <a:ext cx="2014330" cy="20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01A2C4-F8B7-47C1-83DB-654D8117D887}"/>
              </a:ext>
            </a:extLst>
          </p:cNvPr>
          <p:cNvSpPr txBox="1"/>
          <p:nvPr/>
        </p:nvSpPr>
        <p:spPr>
          <a:xfrm>
            <a:off x="261764" y="3558848"/>
            <a:ext cx="1826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History of HTML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877F144-C854-4CFD-887E-30C0876E7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76992"/>
              </p:ext>
            </p:extLst>
          </p:nvPr>
        </p:nvGraphicFramePr>
        <p:xfrm>
          <a:off x="261764" y="3945422"/>
          <a:ext cx="4673116" cy="2143194"/>
        </p:xfrm>
        <a:graphic>
          <a:graphicData uri="http://schemas.openxmlformats.org/drawingml/2006/table">
            <a:tbl>
              <a:tblPr firstRow="1" bandRow="1"/>
              <a:tblGrid>
                <a:gridCol w="2336558">
                  <a:extLst>
                    <a:ext uri="{9D8B030D-6E8A-4147-A177-3AD203B41FA5}">
                      <a16:colId xmlns:a16="http://schemas.microsoft.com/office/drawing/2014/main" val="630723871"/>
                    </a:ext>
                  </a:extLst>
                </a:gridCol>
                <a:gridCol w="2336558">
                  <a:extLst>
                    <a:ext uri="{9D8B030D-6E8A-4147-A177-3AD203B41FA5}">
                      <a16:colId xmlns:a16="http://schemas.microsoft.com/office/drawing/2014/main" val="2044172961"/>
                    </a:ext>
                  </a:extLst>
                </a:gridCol>
              </a:tblGrid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Year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Version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886474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832478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2.0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359921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3.2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330396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1999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241040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2014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795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FED111-C35C-4CDA-AFC2-2427E8A1A78D}"/>
              </a:ext>
            </a:extLst>
          </p:cNvPr>
          <p:cNvCxnSpPr/>
          <p:nvPr/>
        </p:nvCxnSpPr>
        <p:spPr>
          <a:xfrm>
            <a:off x="5221679" y="3429000"/>
            <a:ext cx="0" cy="2837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14CCD0E-0C69-42AC-B78A-177E63412A48}"/>
              </a:ext>
            </a:extLst>
          </p:cNvPr>
          <p:cNvSpPr txBox="1"/>
          <p:nvPr/>
        </p:nvSpPr>
        <p:spPr>
          <a:xfrm>
            <a:off x="5286354" y="3554327"/>
            <a:ext cx="609432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W3C – World Wide Web Consortium</a:t>
            </a:r>
            <a:endParaRPr lang="en-US" sz="2400" b="1" dirty="0"/>
          </a:p>
          <a:p>
            <a:pPr algn="just"/>
            <a:r>
              <a:rPr lang="en-US" sz="1800" b="1" dirty="0"/>
              <a:t>Is an organization and all the browser vendors (chrome, IE, Edge, Firefox) are part of it and comply to w3c standards</a:t>
            </a:r>
          </a:p>
          <a:p>
            <a:pPr algn="just"/>
            <a:r>
              <a:rPr lang="en-US" sz="1800" b="1" dirty="0">
                <a:hlinkClick r:id="rId4"/>
              </a:rPr>
              <a:t>https://www.w3schools.com/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5331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041386F-3BAE-42BA-9062-45DA60697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2" y="896528"/>
            <a:ext cx="4043869" cy="404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HTML Basics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79276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All the Browsers directly understand HTML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not programming language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tag based</a:t>
            </a:r>
          </a:p>
          <a:p>
            <a:pPr lvl="1" algn="just"/>
            <a:r>
              <a:rPr lang="en-US" dirty="0"/>
              <a:t>&lt;tagName prop=“val” prop2=“val”</a:t>
            </a:r>
            <a:r>
              <a:rPr lang="en-US" b="1" dirty="0"/>
              <a:t>&gt;content&lt;/</a:t>
            </a:r>
            <a:r>
              <a:rPr lang="en-US" dirty="0"/>
              <a:t>tagName&gt;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the tags are provided by – W3C – Documentation -  </a:t>
            </a:r>
            <a:r>
              <a:rPr lang="en-US" dirty="0">
                <a:hlinkClick r:id="rId5"/>
              </a:rPr>
              <a:t>https://www.w3schools.com/html/default.asp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page consists of 2 parts 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Header – Brain of html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Body – Content of HTML Document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a tree data structure – this is what is rendered when we execute an HTML and this runtime tree is called DOM (Document Object Model)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check the DOM by press F12 and going to elements section or we can right click on a web page and select the </a:t>
            </a:r>
            <a:r>
              <a:rPr lang="en-US" b="1" dirty="0"/>
              <a:t>Inspect</a:t>
            </a:r>
            <a:r>
              <a:rPr lang="en-US" dirty="0"/>
              <a:t> option to see the DOM.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Element can have a id property which uniquely identifies that element on entire page.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also have a name property which is not unique but help us to understand the semantic meaning of the field.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the HTML document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DB20C0-8C45-4B76-9CCB-BFBD2946B4EA}"/>
              </a:ext>
            </a:extLst>
          </p:cNvPr>
          <p:cNvGrpSpPr/>
          <p:nvPr/>
        </p:nvGrpSpPr>
        <p:grpSpPr>
          <a:xfrm>
            <a:off x="261764" y="899721"/>
            <a:ext cx="10189231" cy="3139321"/>
            <a:chOff x="261764" y="899721"/>
            <a:chExt cx="10189231" cy="31393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B63B0D-D25E-4867-A844-E560CC30AA84}"/>
                </a:ext>
              </a:extLst>
            </p:cNvPr>
            <p:cNvSpPr txBox="1"/>
            <p:nvPr/>
          </p:nvSpPr>
          <p:spPr>
            <a:xfrm>
              <a:off x="261764" y="899721"/>
              <a:ext cx="2481436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2C5BFA-31D5-4BE0-B340-5F497A3F7056}"/>
                </a:ext>
              </a:extLst>
            </p:cNvPr>
            <p:cNvCxnSpPr/>
            <p:nvPr/>
          </p:nvCxnSpPr>
          <p:spPr>
            <a:xfrm>
              <a:off x="1133061" y="1093304"/>
              <a:ext cx="3220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288F1-882E-4660-8341-C92337EC0D2B}"/>
                </a:ext>
              </a:extLst>
            </p:cNvPr>
            <p:cNvSpPr txBox="1"/>
            <p:nvPr/>
          </p:nvSpPr>
          <p:spPr>
            <a:xfrm>
              <a:off x="4353339" y="908638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is called HTML root element and used to wrap all the code.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AEFECE-84FE-413A-AB0B-C9FC8AE1152B}"/>
                </a:ext>
              </a:extLst>
            </p:cNvPr>
            <p:cNvSpPr txBox="1"/>
            <p:nvPr/>
          </p:nvSpPr>
          <p:spPr>
            <a:xfrm>
              <a:off x="4353339" y="1462636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the information about the HTML document. For Example, Title of the page, version of HTML, Meta Data etc.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EC80C87-F23A-41CB-8D28-9770004CF28E}"/>
                </a:ext>
              </a:extLst>
            </p:cNvPr>
            <p:cNvCxnSpPr>
              <a:cxnSpLocks/>
            </p:cNvCxnSpPr>
            <p:nvPr/>
          </p:nvCxnSpPr>
          <p:spPr>
            <a:xfrm>
              <a:off x="1659835" y="1359131"/>
              <a:ext cx="2693504" cy="26366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D7199-AAD8-47F8-BE83-271132967FE4}"/>
                </a:ext>
              </a:extLst>
            </p:cNvPr>
            <p:cNvSpPr txBox="1"/>
            <p:nvPr/>
          </p:nvSpPr>
          <p:spPr>
            <a:xfrm>
              <a:off x="4353339" y="2299856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everything you want to display on the Web Page.</a:t>
              </a:r>
              <a:endParaRPr lang="en-US" dirty="0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F111F0A-8209-430C-AD52-5C6DB7D249E0}"/>
                </a:ext>
              </a:extLst>
            </p:cNvPr>
            <p:cNvCxnSpPr>
              <a:endCxn id="13" idx="1"/>
            </p:cNvCxnSpPr>
            <p:nvPr/>
          </p:nvCxnSpPr>
          <p:spPr>
            <a:xfrm flipV="1">
              <a:off x="1659835" y="2484522"/>
              <a:ext cx="2693504" cy="52703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F45B1DD-285C-4302-9049-D1EEF35FF52A}"/>
              </a:ext>
            </a:extLst>
          </p:cNvPr>
          <p:cNvSpPr txBox="1"/>
          <p:nvPr/>
        </p:nvSpPr>
        <p:spPr>
          <a:xfrm>
            <a:off x="261764" y="4232625"/>
            <a:ext cx="112079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&lt;html&gt;: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This is called HTML root element and used to wrap all the code.</a:t>
            </a:r>
          </a:p>
          <a:p>
            <a:pPr fontAlgn="base"/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&lt;head&gt;: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Head tag contains metadata, title, page CSS etc. All the HTML elements that can be used inside the &lt;head&gt; element 	are: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	&lt;style&gt;, &lt;title&gt;, &lt;base&gt;, &lt;noscript&gt;, &lt;script&gt;, &lt;meta&gt;</a:t>
            </a:r>
          </a:p>
          <a:p>
            <a:pPr fontAlgn="base"/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&lt;body&gt;: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Body tag is used to enclose all the data which a web page has from texts to links. All the content that you see rendered in the browser is contained within this element. </a:t>
            </a:r>
          </a:p>
        </p:txBody>
      </p:sp>
    </p:spTree>
    <p:extLst>
      <p:ext uri="{BB962C8B-B14F-4D97-AF65-F5344CB8AC3E}">
        <p14:creationId xmlns:p14="http://schemas.microsoft.com/office/powerpoint/2010/main" val="758760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Basic HTML Tags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6684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HTML tags are like keywords which defines that how web browser will format and display the content.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Many elements have an opening tag and a closing tag — for example,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(paragraph) element has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tag, followed by the paragraph text, followed by a closing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&lt;/p&gt;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Some elements don’t have a closing tag. These are called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</a:rPr>
              <a:t>empty elements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For example,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br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element for inserting line breaks is simply written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Now let’s look at some common tags used in html page: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chemeClr val="accent6"/>
                </a:solidFill>
                <a:effectLst/>
              </a:rPr>
              <a:t>&lt;h1&gt; to &lt;h6&gt; – </a:t>
            </a:r>
            <a:r>
              <a:rPr lang="en-US" dirty="0">
                <a:solidFill>
                  <a:schemeClr val="accent6"/>
                </a:solidFill>
              </a:rPr>
              <a:t>Heading Tags:</a:t>
            </a:r>
            <a:r>
              <a:rPr lang="en-US" dirty="0"/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&lt;h1&gt;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to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&lt;h6&gt;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tags are used to define HTML headings.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&lt;h1&gt;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the most important heading.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&lt;h6&gt;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the least important heading.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&lt;p&gt;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 Paragraph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&lt;p&gt;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paragraph.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Browsers automatically add a single blank line before and after each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&lt;p&gt;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solidFill>
                  <a:schemeClr val="accent6"/>
                </a:solidFill>
              </a:rPr>
              <a:t>&lt;em&gt;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lang="en-US" altLang="en-US" dirty="0">
                <a:solidFill>
                  <a:schemeClr val="accent6"/>
                </a:solidFill>
              </a:rPr>
              <a:t> E</a:t>
            </a:r>
            <a:r>
              <a:rPr lang="en-US" i="0" dirty="0">
                <a:solidFill>
                  <a:schemeClr val="accent6"/>
                </a:solidFill>
                <a:effectLst/>
              </a:rPr>
              <a:t>mphasized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&lt;em&gt;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define emphasized text. The content inside is typically displayed in </a:t>
            </a:r>
            <a:r>
              <a:rPr kumimoji="0" lang="en-US" altLang="en-US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italic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solidFill>
                  <a:schemeClr val="accent6"/>
                </a:solidFill>
              </a:rPr>
              <a:t>&lt;b&gt; Tag: </a:t>
            </a:r>
            <a:r>
              <a:rPr lang="en-US" altLang="en-US" dirty="0"/>
              <a:t>The </a:t>
            </a:r>
            <a:r>
              <a:rPr lang="en-US" altLang="en-US" dirty="0">
                <a:solidFill>
                  <a:schemeClr val="accent6"/>
                </a:solidFill>
              </a:rPr>
              <a:t>&lt;b&gt; </a:t>
            </a:r>
            <a:r>
              <a:rPr lang="en-US" altLang="en-US" dirty="0"/>
              <a:t>tag specifies bold text without any extra importance.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&lt;br&gt;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inserts a single line break.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AF016B-BC91-4E70-AD4C-72C8FFEBA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933" y="5829667"/>
            <a:ext cx="6044133" cy="809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7699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 HTML Tags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279335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&lt;title&gt; – Title Tag: 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&lt;title&gt;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the title of the document. The title must be text-only, and it is shown in the browser's title bar or in the page's tab.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&lt;meta&gt; – Meta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&lt;meta&gt;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metadata about an HTML document. Metadata is data (information) about data.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&lt;a&gt;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lang="en-US" altLang="en-US" dirty="0">
                <a:solidFill>
                  <a:schemeClr val="accent6"/>
                </a:solidFill>
              </a:rPr>
              <a:t> Anchor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hyperlink, which is used to link from one page to another.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most important attribute of 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href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attribute, which indicates the link's destination.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&lt;img&gt;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 Image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The &lt;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img&gt; tag is used to embed an image in HTML Page.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&lt;input&gt; – Input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input field where the user can enter data.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 most important form element.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&lt;label&gt; – Label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&lt;label&gt;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label for several elements like &lt;input&gt; tag.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329AF-DC2A-4D41-A985-78C70B932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11" y="5814443"/>
            <a:ext cx="3305402" cy="712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CCE923-23ED-4F32-A535-06A06716B3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582"/>
          <a:stretch/>
        </p:blipFill>
        <p:spPr>
          <a:xfrm>
            <a:off x="8722566" y="1379770"/>
            <a:ext cx="2910208" cy="3541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2DC8FC-A717-4434-8E5B-33ECA40A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585" y="5615247"/>
            <a:ext cx="3305402" cy="1024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155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Basic HTML Tags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simple HTML page using the basic HTML Tags like &lt;h1&gt; to &lt;h6&gt;, &lt;p&gt;, &lt;em&gt;, &lt;b&gt;, &lt;img&gt; and &lt;a&gt;.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image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EB133B-0720-43CC-BE2B-87D7962A7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048" y="1517754"/>
            <a:ext cx="4976787" cy="4866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Form, Form Submit and Input Field Types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668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</a:rPr>
              <a:t>Form in HTML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a container for different types of input elements, such as: text fields, checkboxes, radio buttons, submit buttons, etc.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HTML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used to create an HTML form for user input.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user input is most often sent to a server for processing.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algn="just"/>
            <a:endParaRPr lang="en-US" altLang="en-US" dirty="0"/>
          </a:p>
          <a:p>
            <a:pPr algn="just"/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Submit Button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 type="submit"&gt;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a button for submitting the form data to a form-handler.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form-handler is typically a file on the server or a web page with a script for processing input data.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5BE95-C31E-4F50-9E02-3D2E5DC3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509" y="3429000"/>
            <a:ext cx="2961897" cy="1443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D3F83A-0ACD-40A0-A65F-CAF30ECAA7E0}"/>
              </a:ext>
            </a:extLst>
          </p:cNvPr>
          <p:cNvSpPr txBox="1"/>
          <p:nvPr/>
        </p:nvSpPr>
        <p:spPr>
          <a:xfrm>
            <a:off x="261764" y="3364413"/>
            <a:ext cx="7385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&lt;input&gt; Element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HTML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 most used form element.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can be displayed in many ways, depending on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attribute.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</a:rPr>
              <a:t>Here are some examples:</a:t>
            </a: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"color"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"number"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"date"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"email"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2B3624-03BA-466C-9767-752EEC401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573" y="5306435"/>
            <a:ext cx="6867432" cy="707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627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Form and Form Submit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Create a form using the input and label elements and also create a submit button using the input field of type submit.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Also check the different type of input field by changing the type attribute of the input tag.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You can check all the values in the type attribute on the w3c documentation for the input tag: </a:t>
            </a:r>
            <a:r>
              <a:rPr lang="en-US" dirty="0">
                <a:hlinkClick r:id="rId3"/>
              </a:rPr>
              <a:t>https://www.w3schools.com/tags/tag_input.asp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Code Links: 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B143C-CA76-426E-8B2F-B0889CB2B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839" y="2325652"/>
            <a:ext cx="5345839" cy="3573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914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294506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Block Level and Inline Elements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6DDAB-AEEC-41E5-B902-2F7AD884BBD1}"/>
              </a:ext>
            </a:extLst>
          </p:cNvPr>
          <p:cNvSpPr txBox="1"/>
          <p:nvPr/>
        </p:nvSpPr>
        <p:spPr>
          <a:xfrm>
            <a:off x="261763" y="779090"/>
            <a:ext cx="9016621" cy="4800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Block Level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starts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takes up the full width available (stretches out to the left and right as far as it can).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 level element has a top and a bottom margin, whereas an inline element does not.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&lt;div&gt; element is a block-level element.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div – division tag – </a:t>
            </a:r>
            <a:r>
              <a:rPr lang="en-US" dirty="0">
                <a:solidFill>
                  <a:prstClr val="black"/>
                </a:solidFill>
              </a:rPr>
              <a:t>it is used to divide screen in multiple group of elements. Every div element always starts with new line.</a:t>
            </a:r>
            <a:endParaRPr lang="en-US" b="1" dirty="0">
              <a:solidFill>
                <a:prstClr val="black"/>
              </a:solidFill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Here are the some block-level elements in HTML:</a:t>
            </a:r>
          </a:p>
          <a:p>
            <a:pPr algn="just"/>
            <a:r>
              <a:rPr lang="en-US" sz="1799" dirty="0">
                <a:solidFill>
                  <a:srgbClr val="000000"/>
                </a:solidFill>
                <a:latin typeface="Calibri"/>
              </a:rPr>
              <a:t>&lt;p&gt;	&lt;div&gt;	&lt;li&gt;	&lt;hr&gt;	&lt;video&gt;	&lt;h1&gt; to &lt;h6&gt; etc.,</a:t>
            </a:r>
          </a:p>
          <a:p>
            <a:pPr algn="just"/>
            <a:r>
              <a:rPr lang="en-US" sz="1799" b="1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Inline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does not start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only takes up as much width as necessary.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This is a &lt;span&gt; element inside a paragraph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just" defTabSz="914126"/>
            <a:r>
              <a:rPr lang="en-US" b="0" i="0" dirty="0">
                <a:solidFill>
                  <a:srgbClr val="000000"/>
                </a:solidFill>
                <a:effectLst/>
                <a:ea typeface="Verdana" panose="020B0604030504040204" pitchFamily="34" charset="0"/>
              </a:rPr>
              <a:t>Here are the inline elements in HTML:</a:t>
            </a:r>
          </a:p>
          <a:p>
            <a:pPr algn="just" defTabSz="914126"/>
            <a:r>
              <a:rPr lang="en-US" sz="1799" dirty="0">
                <a:solidFill>
                  <a:srgbClr val="000000"/>
                </a:solidFill>
                <a:ea typeface="Verdana" panose="020B0604030504040204" pitchFamily="34" charset="0"/>
              </a:rPr>
              <a:t>&lt;a&gt;	&lt;input&gt;	       &lt;button&gt;	&lt;span&gt;	       &lt;textarea&gt; etc.,</a:t>
            </a:r>
            <a:endParaRPr lang="en-US" sz="1799" b="1" dirty="0">
              <a:solidFill>
                <a:prstClr val="black"/>
              </a:solidFill>
              <a:ea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588C8C-C194-4F73-AB0F-3C26B9B1A7AC}"/>
              </a:ext>
            </a:extLst>
          </p:cNvPr>
          <p:cNvSpPr/>
          <p:nvPr/>
        </p:nvSpPr>
        <p:spPr>
          <a:xfrm>
            <a:off x="9373514" y="899722"/>
            <a:ext cx="2365513" cy="2949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Block Level Elements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BB926-0F1E-48E9-A739-A3DE779D2AE5}"/>
              </a:ext>
            </a:extLst>
          </p:cNvPr>
          <p:cNvSpPr/>
          <p:nvPr/>
        </p:nvSpPr>
        <p:spPr>
          <a:xfrm>
            <a:off x="9531626" y="1421296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AA2C3-A13C-49B9-BAA2-6551A619A3B7}"/>
              </a:ext>
            </a:extLst>
          </p:cNvPr>
          <p:cNvSpPr/>
          <p:nvPr/>
        </p:nvSpPr>
        <p:spPr>
          <a:xfrm>
            <a:off x="9531626" y="265511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42499-AEA0-4693-998C-5C645BF0DA45}"/>
              </a:ext>
            </a:extLst>
          </p:cNvPr>
          <p:cNvSpPr/>
          <p:nvPr/>
        </p:nvSpPr>
        <p:spPr>
          <a:xfrm>
            <a:off x="9531626" y="203820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BE30F3-0010-41B7-8170-BCDFE417BC2C}"/>
              </a:ext>
            </a:extLst>
          </p:cNvPr>
          <p:cNvSpPr/>
          <p:nvPr/>
        </p:nvSpPr>
        <p:spPr>
          <a:xfrm>
            <a:off x="9531626" y="327202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6FC282-C0E2-4646-8BF3-DA191ED5E69B}"/>
              </a:ext>
            </a:extLst>
          </p:cNvPr>
          <p:cNvGrpSpPr/>
          <p:nvPr/>
        </p:nvGrpSpPr>
        <p:grpSpPr>
          <a:xfrm>
            <a:off x="2037520" y="5670954"/>
            <a:ext cx="5608949" cy="1042067"/>
            <a:chOff x="6321286" y="4252836"/>
            <a:chExt cx="5608949" cy="104206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01FC53-7AC5-4AC0-9234-540FE697A272}"/>
                </a:ext>
              </a:extLst>
            </p:cNvPr>
            <p:cNvSpPr/>
            <p:nvPr/>
          </p:nvSpPr>
          <p:spPr>
            <a:xfrm>
              <a:off x="6321286" y="4252836"/>
              <a:ext cx="5608949" cy="104206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Inline Elements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682D17-3816-4549-AD14-3FDCE6CF1ED8}"/>
                </a:ext>
              </a:extLst>
            </p:cNvPr>
            <p:cNvSpPr/>
            <p:nvPr/>
          </p:nvSpPr>
          <p:spPr>
            <a:xfrm>
              <a:off x="6394174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075F53-69A6-4499-A0F9-A5907770F738}"/>
                </a:ext>
              </a:extLst>
            </p:cNvPr>
            <p:cNvSpPr/>
            <p:nvPr/>
          </p:nvSpPr>
          <p:spPr>
            <a:xfrm>
              <a:off x="7768343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806E35-FDC9-47F1-BDEA-F55685717A41}"/>
                </a:ext>
              </a:extLst>
            </p:cNvPr>
            <p:cNvSpPr/>
            <p:nvPr/>
          </p:nvSpPr>
          <p:spPr>
            <a:xfrm>
              <a:off x="9142512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A23EDF-A825-470B-B25C-62D286CCC935}"/>
                </a:ext>
              </a:extLst>
            </p:cNvPr>
            <p:cNvSpPr/>
            <p:nvPr/>
          </p:nvSpPr>
          <p:spPr>
            <a:xfrm>
              <a:off x="10556270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4</a:t>
              </a:r>
            </a:p>
          </p:txBody>
        </p:sp>
      </p:grp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93FFA0F6-5C0B-48CB-8043-3CE3B2A6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9039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-55418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Block Level Elements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put the Heading and the definition of HTML, CSS and JS in different &lt;div&gt; tags, to demonstrate the block of content.</a:t>
            </a:r>
          </a:p>
          <a:p>
            <a:endParaRPr lang="en-US" dirty="0"/>
          </a:p>
          <a:p>
            <a:r>
              <a:rPr lang="en-US" dirty="0"/>
              <a:t>Code Link: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6664A-AC9A-482A-B533-3DD741DA7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831" y="2462414"/>
            <a:ext cx="5732708" cy="2229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79677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Ordered and Unordered List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7853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HTML lists allow web developers to group a set of related items in lists.</a:t>
            </a: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Unordered HTML List: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unordered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&lt;ul&gt;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bullets (small black circles) by default.</a:t>
            </a:r>
            <a:endParaRPr lang="en-US" dirty="0"/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Ordered HTML List: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&lt;ol&gt;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numbers by default.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61437B-2796-4420-AF07-685563133772}"/>
              </a:ext>
            </a:extLst>
          </p:cNvPr>
          <p:cNvGrpSpPr/>
          <p:nvPr/>
        </p:nvGrpSpPr>
        <p:grpSpPr>
          <a:xfrm>
            <a:off x="8458200" y="779090"/>
            <a:ext cx="2922478" cy="3016212"/>
            <a:chOff x="493716" y="3650065"/>
            <a:chExt cx="2852386" cy="31367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33D16B-54E3-4133-9DDD-5E6080DCDF7D}"/>
                </a:ext>
              </a:extLst>
            </p:cNvPr>
            <p:cNvSpPr txBox="1"/>
            <p:nvPr/>
          </p:nvSpPr>
          <p:spPr>
            <a:xfrm>
              <a:off x="493716" y="3650065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unordered HTML list: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211215-7D1E-4CE7-BF3A-7300638BCB5E}"/>
                </a:ext>
              </a:extLst>
            </p:cNvPr>
            <p:cNvSpPr txBox="1"/>
            <p:nvPr/>
          </p:nvSpPr>
          <p:spPr>
            <a:xfrm>
              <a:off x="493716" y="5309469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ordered HTML list: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First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Second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Third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Fourth item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AFF9168-6518-4FA0-A290-2440FEE7F6FA}"/>
              </a:ext>
            </a:extLst>
          </p:cNvPr>
          <p:cNvSpPr txBox="1"/>
          <p:nvPr/>
        </p:nvSpPr>
        <p:spPr>
          <a:xfrm>
            <a:off x="261764" y="3770587"/>
            <a:ext cx="1116164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Hands – on: Ordered and Unordered List</a:t>
            </a:r>
          </a:p>
          <a:p>
            <a:endParaRPr lang="en-US" dirty="0"/>
          </a:p>
          <a:p>
            <a:r>
              <a:rPr lang="en-US" dirty="0"/>
              <a:t>Now we will create the ordered and unordered list in our web page using the &lt;ul&gt;, &lt;ol&gt; and &lt;li&gt; tags.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515AC5-DD4A-4814-ADD1-D4F0DAA7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084" y="4940232"/>
            <a:ext cx="3045721" cy="1477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17784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59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Multimedia on the web is sound, music, videos, movies, and animations.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F0ED693-59A6-40B9-AF8B-A7C97DDB5477}"/>
              </a:ext>
            </a:extLst>
          </p:cNvPr>
          <p:cNvSpPr/>
          <p:nvPr/>
        </p:nvSpPr>
        <p:spPr>
          <a:xfrm>
            <a:off x="261762" y="2983391"/>
            <a:ext cx="1888435" cy="51683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2C66338E-113D-4C4D-AC34-7E43102444F9}"/>
              </a:ext>
            </a:extLst>
          </p:cNvPr>
          <p:cNvSpPr/>
          <p:nvPr/>
        </p:nvSpPr>
        <p:spPr>
          <a:xfrm>
            <a:off x="261762" y="1342664"/>
            <a:ext cx="1888435" cy="51683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78C57-4AE7-4204-BDEC-120887A40505}"/>
              </a:ext>
            </a:extLst>
          </p:cNvPr>
          <p:cNvSpPr txBox="1"/>
          <p:nvPr/>
        </p:nvSpPr>
        <p:spPr>
          <a:xfrm>
            <a:off x="2485417" y="2976425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&lt;video&gt;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video content in a document, such as a movie clip or other video streams</a:t>
            </a:r>
            <a:r>
              <a:rPr lang="en-US" altLang="en-US" dirty="0"/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C046A-6059-4EF2-B982-5956DF1098EF}"/>
              </a:ext>
            </a:extLst>
          </p:cNvPr>
          <p:cNvSpPr txBox="1"/>
          <p:nvPr/>
        </p:nvSpPr>
        <p:spPr>
          <a:xfrm>
            <a:off x="2485417" y="1340063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&lt;audio&gt;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sound content in a document, such as music or other audio streams.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F1C10684-539A-437C-B4B4-7303D208AE50}"/>
              </a:ext>
            </a:extLst>
          </p:cNvPr>
          <p:cNvSpPr/>
          <p:nvPr/>
        </p:nvSpPr>
        <p:spPr>
          <a:xfrm>
            <a:off x="261763" y="4627509"/>
            <a:ext cx="1888435" cy="516835"/>
          </a:xfrm>
          <a:prstGeom prst="flowChartAlternateProcess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Iframe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C6971A-9C97-476B-B82C-9D78DB572698}"/>
              </a:ext>
            </a:extLst>
          </p:cNvPr>
          <p:cNvSpPr txBox="1"/>
          <p:nvPr/>
        </p:nvSpPr>
        <p:spPr>
          <a:xfrm>
            <a:off x="2485417" y="4627509"/>
            <a:ext cx="8895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&lt;iframe&gt;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inline frame.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This is the easiest way to embed videos in HTML.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frame is used to embed another document within the current HTML document.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We can also use &lt;iframe&gt; element to add YouTube videos in our web page.</a:t>
            </a:r>
          </a:p>
        </p:txBody>
      </p:sp>
    </p:spTree>
    <p:extLst>
      <p:ext uri="{BB962C8B-B14F-4D97-AF65-F5344CB8AC3E}">
        <p14:creationId xmlns:p14="http://schemas.microsoft.com/office/powerpoint/2010/main" val="1054233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Multimedia elements to our web page using the audio, video and iframe tag.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7C11B-9DA9-44D3-A5D9-4F569016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95" y="3429000"/>
            <a:ext cx="4194236" cy="281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07DD2-1943-4C02-8297-025613768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462" y="1379254"/>
            <a:ext cx="6207216" cy="2863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8293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2706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Table element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980668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HTML tables allow web developers to arrange data into rows and columns.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A table in HTML consists of table cells inside rows and columns</a:t>
            </a:r>
            <a:endParaRPr lang="en-US" dirty="0">
              <a:solidFill>
                <a:srgbClr val="000000"/>
              </a:solidFill>
              <a:latin typeface="Calibri (body)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The 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&lt;table&gt;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tag defines an HTML table.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An HTML table consists of one &lt;table&gt; element and one or more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&lt;tr&gt;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&lt;th&gt;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 and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&lt;td&gt;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elements.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&lt;tr&gt;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row,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&lt;th&gt;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header, and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&lt;td&gt;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cell.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By default, the text in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&lt;th&gt;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 elements are bold and centered, but you can change that with CSS.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074" name="Picture 2" descr="HTML Tables - MEGATEK ICT ACADEMY">
            <a:extLst>
              <a:ext uri="{FF2B5EF4-FFF2-40B4-BE49-F238E27FC236}">
                <a16:creationId xmlns:a16="http://schemas.microsoft.com/office/drawing/2014/main" id="{EEBD2053-4CE9-40DC-88B6-AAA259C84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29" y="3987275"/>
            <a:ext cx="4672556" cy="228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435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Table using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table in our HTML page using the &lt;table&gt; element and embed the audio tags in that table.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A10A0-9780-46DC-8F31-4CE854231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330" y="2728143"/>
            <a:ext cx="7360663" cy="2762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2963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02707" y="779090"/>
            <a:ext cx="535373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What is SAP UI5?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Evolution of SAP’s UI technology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Tools to develop the UI5 and Fiori apps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BAS v/s VS Code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Introduction to BTP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Creating our first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Introduction to Client Server Architecture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Introduction to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HTML5 Basics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Structure of HTML Document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Introduction to Basic HTML Tags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Form and Form Submit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Different Type of Input Field in HTML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582CD-09E0-1108-9CA1-10DCA6ABC269}"/>
              </a:ext>
            </a:extLst>
          </p:cNvPr>
          <p:cNvSpPr txBox="1"/>
          <p:nvPr/>
        </p:nvSpPr>
        <p:spPr>
          <a:xfrm>
            <a:off x="261764" y="4003159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Block Level Elements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Ordered and Unordered List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Multimedia Tags in HTML (audio, video and </a:t>
            </a:r>
            <a:r>
              <a:rPr lang="en-US" sz="1400" dirty="0" err="1"/>
              <a:t>Iframe</a:t>
            </a:r>
            <a:r>
              <a:rPr lang="en-US" sz="1400" dirty="0"/>
              <a:t>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Tables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Introduction to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Inline style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Internal style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Concept of Box Model in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Concept of Pseudo Classes in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External style CSS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89"/>
            <a:ext cx="8148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is an HTML5 framework for creating cross-platform, enterprise-grade web applications in an efficient way.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(SAP user interface for HTML5) is a collection of </a:t>
            </a:r>
            <a:r>
              <a:rPr lang="en-US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you can use to build desktop and mobile applications that run in a browser.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In simple words</a:t>
            </a:r>
            <a:r>
              <a:rPr lang="en-US" dirty="0"/>
              <a:t>: 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8" name="Picture 4" descr="ui5/webcomponents-icons-tnt - npm">
            <a:extLst>
              <a:ext uri="{FF2B5EF4-FFF2-40B4-BE49-F238E27FC236}">
                <a16:creationId xmlns:a16="http://schemas.microsoft.com/office/drawing/2014/main" id="{E33DCAFD-AB93-40F7-B4EF-8348C32AA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4813" r="16726" b="5814"/>
          <a:stretch/>
        </p:blipFill>
        <p:spPr bwMode="auto">
          <a:xfrm>
            <a:off x="8600551" y="896528"/>
            <a:ext cx="3369589" cy="186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>
            <a:extLst>
              <a:ext uri="{FF2B5EF4-FFF2-40B4-BE49-F238E27FC236}">
                <a16:creationId xmlns:a16="http://schemas.microsoft.com/office/drawing/2014/main" id="{FEBB9DE4-6FDD-4433-9BDF-4C5022D66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" t="4302" r="3035" b="10666"/>
          <a:stretch/>
        </p:blipFill>
        <p:spPr bwMode="auto">
          <a:xfrm>
            <a:off x="8600551" y="3311706"/>
            <a:ext cx="3496826" cy="17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384C86B-88D4-4BDC-B57F-3DCB53B05BB0}"/>
              </a:ext>
            </a:extLst>
          </p:cNvPr>
          <p:cNvSpPr txBox="1"/>
          <p:nvPr/>
        </p:nvSpPr>
        <p:spPr>
          <a:xfrm>
            <a:off x="261764" y="2913262"/>
            <a:ext cx="8269287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Responsive web Application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It refers </a:t>
            </a:r>
            <a:r>
              <a:rPr lang="en-US" b="1" i="0" dirty="0">
                <a:effectLst/>
              </a:rPr>
              <a:t>to the web apps that adapt different screen sizes</a:t>
            </a:r>
            <a:r>
              <a:rPr lang="en-US" b="0" i="0" dirty="0">
                <a:effectLst/>
              </a:rPr>
              <a:t>, so the content looks great on any screen size</a:t>
            </a:r>
            <a:r>
              <a:rPr lang="en-US" b="1" i="0" dirty="0">
                <a:effectLst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Framework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A framework in programming is a tool that provides </a:t>
            </a:r>
            <a:r>
              <a:rPr lang="en-US" b="1" i="0" dirty="0">
                <a:effectLst/>
              </a:rPr>
              <a:t>ready-made components</a:t>
            </a:r>
            <a:r>
              <a:rPr lang="en-US" b="0" i="0" dirty="0">
                <a:effectLst/>
              </a:rPr>
              <a:t> or solutions that are customized in order to </a:t>
            </a:r>
            <a:r>
              <a:rPr lang="en-US" b="1" i="0" dirty="0">
                <a:effectLst/>
              </a:rPr>
              <a:t>speed up development</a:t>
            </a:r>
            <a:r>
              <a:rPr lang="en-US" b="0" i="0" dirty="0">
                <a:effectLst/>
              </a:rPr>
              <a:t>. </a:t>
            </a:r>
            <a:r>
              <a:rPr lang="en-US" dirty="0"/>
              <a:t>In simple word a framework is a </a:t>
            </a:r>
            <a:r>
              <a:rPr lang="en-US" b="1" dirty="0"/>
              <a:t>collection of Libraries</a:t>
            </a:r>
            <a:r>
              <a:rPr lang="en-US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Library</a:t>
            </a:r>
            <a:r>
              <a:rPr lang="en-US" b="1" dirty="0"/>
              <a:t>: </a:t>
            </a:r>
            <a:r>
              <a:rPr lang="en-US" dirty="0"/>
              <a:t>Collection of classes.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Classes</a:t>
            </a:r>
            <a:r>
              <a:rPr lang="en-US" b="1" dirty="0"/>
              <a:t>: </a:t>
            </a:r>
            <a:r>
              <a:rPr lang="en-US" dirty="0"/>
              <a:t>Collection of methods, Attributes, Events.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92C2F64-6D39-4832-BA9F-CBF9702F698F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8808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Evolution of SAP UI Technologies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540B54-FFBF-470A-A387-EDB2FAE2B920}"/>
              </a:ext>
            </a:extLst>
          </p:cNvPr>
          <p:cNvSpPr/>
          <p:nvPr/>
        </p:nvSpPr>
        <p:spPr>
          <a:xfrm>
            <a:off x="554807" y="1191440"/>
            <a:ext cx="3628466" cy="16605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Dynpro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1E39CE77-D50E-4F05-8E4C-A83A893DE26B}"/>
              </a:ext>
            </a:extLst>
          </p:cNvPr>
          <p:cNvSpPr/>
          <p:nvPr/>
        </p:nvSpPr>
        <p:spPr>
          <a:xfrm>
            <a:off x="4624634" y="1403138"/>
            <a:ext cx="851032" cy="13315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5D79CA-03CE-4436-BCB1-F668A9EA90C9}"/>
              </a:ext>
            </a:extLst>
          </p:cNvPr>
          <p:cNvSpPr/>
          <p:nvPr/>
        </p:nvSpPr>
        <p:spPr>
          <a:xfrm>
            <a:off x="9675725" y="1234925"/>
            <a:ext cx="1833788" cy="161701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WebGUI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18D0B1-ED00-4FCB-B5D3-5B543FDE48BE}"/>
              </a:ext>
            </a:extLst>
          </p:cNvPr>
          <p:cNvSpPr/>
          <p:nvPr/>
        </p:nvSpPr>
        <p:spPr>
          <a:xfrm>
            <a:off x="1166579" y="3907014"/>
            <a:ext cx="9856686" cy="5364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SAPUI5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CE530F94-354C-45CD-8B9B-66BFB0B0CF38}"/>
              </a:ext>
            </a:extLst>
          </p:cNvPr>
          <p:cNvSpPr/>
          <p:nvPr/>
        </p:nvSpPr>
        <p:spPr>
          <a:xfrm rot="5400000">
            <a:off x="5740459" y="2057221"/>
            <a:ext cx="711081" cy="279542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282FA-1A87-4E10-A99C-ABEED61FB861}"/>
              </a:ext>
            </a:extLst>
          </p:cNvPr>
          <p:cNvSpPr/>
          <p:nvPr/>
        </p:nvSpPr>
        <p:spPr>
          <a:xfrm>
            <a:off x="5766468" y="1221825"/>
            <a:ext cx="3739744" cy="7295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Dynpro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AE3639-AE5C-4872-9E1C-51FBC56E2D94}"/>
              </a:ext>
            </a:extLst>
          </p:cNvPr>
          <p:cNvSpPr/>
          <p:nvPr/>
        </p:nvSpPr>
        <p:spPr>
          <a:xfrm>
            <a:off x="5801799" y="2150970"/>
            <a:ext cx="3704412" cy="7009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BSP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313C79-BD92-40CE-B4E6-0351CC4697CC}"/>
              </a:ext>
            </a:extLst>
          </p:cNvPr>
          <p:cNvSpPr/>
          <p:nvPr/>
        </p:nvSpPr>
        <p:spPr>
          <a:xfrm>
            <a:off x="1166579" y="4693443"/>
            <a:ext cx="2474844" cy="8050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1.0</a:t>
            </a:r>
          </a:p>
          <a:p>
            <a:pPr algn="ctr"/>
            <a:r>
              <a:rPr lang="en-US" dirty="0"/>
              <a:t>(2013)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027F1D-554C-46AC-8381-CB849A1C3DA2}"/>
              </a:ext>
            </a:extLst>
          </p:cNvPr>
          <p:cNvSpPr/>
          <p:nvPr/>
        </p:nvSpPr>
        <p:spPr>
          <a:xfrm>
            <a:off x="4857500" y="4687504"/>
            <a:ext cx="2474844" cy="8050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2.0</a:t>
            </a:r>
          </a:p>
          <a:p>
            <a:pPr algn="ctr"/>
            <a:r>
              <a:rPr lang="en-US" dirty="0"/>
              <a:t>(2016)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8E34CD-65BB-44C3-84F7-D381CD368F5A}"/>
              </a:ext>
            </a:extLst>
          </p:cNvPr>
          <p:cNvSpPr/>
          <p:nvPr/>
        </p:nvSpPr>
        <p:spPr>
          <a:xfrm>
            <a:off x="8548421" y="4675326"/>
            <a:ext cx="2474844" cy="80506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3.0</a:t>
            </a:r>
          </a:p>
          <a:p>
            <a:pPr algn="ctr"/>
            <a:r>
              <a:rPr lang="en-US" dirty="0"/>
              <a:t>(2018)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07C90-27B6-454D-A68F-99B05E2EAF6D}"/>
              </a:ext>
            </a:extLst>
          </p:cNvPr>
          <p:cNvSpPr txBox="1"/>
          <p:nvPr/>
        </p:nvSpPr>
        <p:spPr>
          <a:xfrm>
            <a:off x="1166579" y="5589692"/>
            <a:ext cx="247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Small set of 25 application for tablet and 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33D54-975A-4691-9751-11A144CFECE8}"/>
              </a:ext>
            </a:extLst>
          </p:cNvPr>
          <p:cNvSpPr txBox="1"/>
          <p:nvPr/>
        </p:nvSpPr>
        <p:spPr>
          <a:xfrm>
            <a:off x="4857500" y="5508536"/>
            <a:ext cx="24748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Desktop Scenarios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Native for 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More Advanced Features on the  launchpad and overview pages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BB3D4-4DDF-435B-8B2A-4113CF0AB30E}"/>
              </a:ext>
            </a:extLst>
          </p:cNvPr>
          <p:cNvSpPr txBox="1"/>
          <p:nvPr/>
        </p:nvSpPr>
        <p:spPr>
          <a:xfrm>
            <a:off x="8448260" y="5496475"/>
            <a:ext cx="3061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More Scalable content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Machine Learning Techniques Implemented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Native for Android</a:t>
            </a:r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BED6CE96-3DF0-4EE6-A34B-46F54991F934}"/>
              </a:ext>
            </a:extLst>
          </p:cNvPr>
          <p:cNvSpPr/>
          <p:nvPr/>
        </p:nvSpPr>
        <p:spPr>
          <a:xfrm>
            <a:off x="3778814" y="4928871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Notched Right 20">
            <a:extLst>
              <a:ext uri="{FF2B5EF4-FFF2-40B4-BE49-F238E27FC236}">
                <a16:creationId xmlns:a16="http://schemas.microsoft.com/office/drawing/2014/main" id="{6E0AB423-6C07-468A-826C-1CF369E3F4D4}"/>
              </a:ext>
            </a:extLst>
          </p:cNvPr>
          <p:cNvSpPr/>
          <p:nvPr/>
        </p:nvSpPr>
        <p:spPr>
          <a:xfrm>
            <a:off x="7469735" y="4916692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915AB0D3-0FF0-4E09-A1D4-2A4D97B6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45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Tools to Create SAP UI5 and Fiori Apps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8D75A03-CAD7-4C33-A546-A428CFCC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7" y="2045011"/>
            <a:ext cx="11550146" cy="2767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CC02F1-F2E0-4F2C-B72E-5F718E8595B3}"/>
              </a:ext>
            </a:extLst>
          </p:cNvPr>
          <p:cNvSpPr txBox="1"/>
          <p:nvPr/>
        </p:nvSpPr>
        <p:spPr>
          <a:xfrm>
            <a:off x="6752492" y="2220687"/>
            <a:ext cx="127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 v/s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460CCF-A4EF-4A65-A2EA-664702DCD8EB}"/>
              </a:ext>
            </a:extLst>
          </p:cNvPr>
          <p:cNvCxnSpPr>
            <a:cxnSpLocks/>
          </p:cNvCxnSpPr>
          <p:nvPr/>
        </p:nvCxnSpPr>
        <p:spPr>
          <a:xfrm>
            <a:off x="6090444" y="779090"/>
            <a:ext cx="5556" cy="5860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97B62F-2CD1-40F0-B793-A736E4B8BBAC}"/>
              </a:ext>
            </a:extLst>
          </p:cNvPr>
          <p:cNvSpPr/>
          <p:nvPr/>
        </p:nvSpPr>
        <p:spPr>
          <a:xfrm>
            <a:off x="1508611" y="779090"/>
            <a:ext cx="2822230" cy="70806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Studio Code</a:t>
            </a:r>
          </a:p>
          <a:p>
            <a:pPr algn="ctr"/>
            <a:r>
              <a:rPr lang="en-US" dirty="0"/>
              <a:t>(VS Code)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F92ED3-2C5C-4C8C-9D48-D6780F394EA5}"/>
              </a:ext>
            </a:extLst>
          </p:cNvPr>
          <p:cNvSpPr/>
          <p:nvPr/>
        </p:nvSpPr>
        <p:spPr>
          <a:xfrm>
            <a:off x="7855603" y="779089"/>
            <a:ext cx="2822230" cy="7078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Application Studio (BAS)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4AB71-8D9A-403F-BE67-DBCCC7BA506E}"/>
              </a:ext>
            </a:extLst>
          </p:cNvPr>
          <p:cNvSpPr txBox="1"/>
          <p:nvPr/>
        </p:nvSpPr>
        <p:spPr>
          <a:xfrm>
            <a:off x="261764" y="1625475"/>
            <a:ext cx="5606473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Lifetime free for anyone</a:t>
            </a:r>
          </a:p>
          <a:p>
            <a:pPr marL="342900" indent="-342900">
              <a:buAutoNum type="arabicPeriod"/>
            </a:pPr>
            <a:r>
              <a:rPr lang="en-US" sz="1800" dirty="0"/>
              <a:t>Its an open source by Microsoft</a:t>
            </a:r>
          </a:p>
          <a:p>
            <a:pPr marL="342900" indent="-342900">
              <a:buAutoNum type="arabicPeriod"/>
            </a:pPr>
            <a:r>
              <a:rPr lang="en-US" sz="1800" dirty="0"/>
              <a:t>Industry standard</a:t>
            </a:r>
          </a:p>
          <a:p>
            <a:pPr marL="342900" indent="-342900">
              <a:buAutoNum type="arabicPeriod"/>
            </a:pPr>
            <a:r>
              <a:rPr lang="en-US" sz="1800" dirty="0"/>
              <a:t>Offers lots of plugins for developers</a:t>
            </a:r>
          </a:p>
          <a:p>
            <a:pPr marL="342900" indent="-342900">
              <a:buAutoNum type="arabicPeriod"/>
            </a:pPr>
            <a:r>
              <a:rPr lang="en-US" sz="1800" dirty="0"/>
              <a:t>Complete local development (offline)</a:t>
            </a:r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Acquire space in your computer</a:t>
            </a:r>
          </a:p>
          <a:p>
            <a:pPr marL="342900" indent="-342900">
              <a:buAutoNum type="arabicPeriod"/>
            </a:pPr>
            <a:r>
              <a:rPr lang="en-US" sz="1800" dirty="0"/>
              <a:t>Do installation for everything needed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In case system crash, code will be gone if you not backup.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sz="20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Node JS (</a:t>
            </a:r>
            <a:r>
              <a:rPr lang="en-US" sz="1800"/>
              <a:t>min v16) </a:t>
            </a:r>
            <a:r>
              <a:rPr lang="en-US" sz="1800" dirty="0"/>
              <a:t>- </a:t>
            </a:r>
            <a:r>
              <a:rPr lang="en-US" sz="1800" dirty="0">
                <a:hlinkClick r:id="rId3"/>
              </a:rPr>
              <a:t>https://nodejs.org/en/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Download VS Code</a:t>
            </a:r>
          </a:p>
          <a:p>
            <a:r>
              <a:rPr lang="en-US" sz="1800" dirty="0">
                <a:hlinkClick r:id="rId4"/>
              </a:rPr>
              <a:t>https://code.visualstudio.com/download</a:t>
            </a:r>
            <a:endParaRPr lang="en-US" sz="1800" dirty="0"/>
          </a:p>
          <a:p>
            <a:r>
              <a:rPr lang="en-US" sz="1800" dirty="0"/>
              <a:t>3. Go to VS Code Extension and search fiori, install SAP Fiori Extension pack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38714-E585-412F-A25B-6D759B1B638D}"/>
              </a:ext>
            </a:extLst>
          </p:cNvPr>
          <p:cNvSpPr txBox="1"/>
          <p:nvPr/>
        </p:nvSpPr>
        <p:spPr>
          <a:xfrm>
            <a:off x="6323763" y="1625475"/>
            <a:ext cx="56064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Multi cloud dev tools like fiori, hana XSA, CAPM...</a:t>
            </a:r>
          </a:p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Trial is free for 365 days to learn BAS</a:t>
            </a:r>
          </a:p>
          <a:p>
            <a:pPr marL="342900" indent="-342900">
              <a:buAutoNum type="arabicPeriod"/>
            </a:pPr>
            <a:r>
              <a:rPr lang="en-US" sz="1800" dirty="0"/>
              <a:t>No Setup required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Any device, any time, any browser</a:t>
            </a:r>
          </a:p>
          <a:p>
            <a:pPr marL="342900" indent="-342900">
              <a:buAutoNum type="arabicPeriod"/>
            </a:pPr>
            <a:r>
              <a:rPr lang="en-US" sz="1800" dirty="0"/>
              <a:t>Recommended tool by sap for fiori development</a:t>
            </a:r>
          </a:p>
          <a:p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Costly</a:t>
            </a:r>
          </a:p>
          <a:p>
            <a:pPr marL="342900" indent="-342900">
              <a:buAutoNum type="arabicPeriod"/>
            </a:pPr>
            <a:r>
              <a:rPr lang="en-US" sz="1800" dirty="0"/>
              <a:t>Requires all time connectivity</a:t>
            </a:r>
          </a:p>
          <a:p>
            <a:pPr marL="342900" indent="-342900">
              <a:buAutoNum type="arabicPeriod"/>
            </a:pPr>
            <a:r>
              <a:rPr lang="en-US" sz="1800" dirty="0"/>
              <a:t>Slow</a:t>
            </a:r>
          </a:p>
          <a:p>
            <a:endParaRPr lang="en-US" dirty="0"/>
          </a:p>
          <a:p>
            <a:r>
              <a:rPr lang="en-US" sz="18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Register free account on </a:t>
            </a:r>
            <a:r>
              <a:rPr lang="en-US" sz="1800" dirty="0">
                <a:hlinkClick r:id="rId5"/>
              </a:rPr>
              <a:t>https://www.sap.com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Login to BTP </a:t>
            </a:r>
            <a:r>
              <a:rPr lang="en-US" sz="1800" dirty="0">
                <a:hlinkClick r:id="rId6"/>
              </a:rPr>
              <a:t>https://account.hanatrial.ondemand.com/trial/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Click on BAS on home page and create a new dev space</a:t>
            </a:r>
          </a:p>
        </p:txBody>
      </p:sp>
    </p:spTree>
    <p:extLst>
      <p:ext uri="{BB962C8B-B14F-4D97-AF65-F5344CB8AC3E}">
        <p14:creationId xmlns:p14="http://schemas.microsoft.com/office/powerpoint/2010/main" val="62721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 to BTP - Business Technology Platform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74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BTP </a:t>
            </a:r>
            <a:r>
              <a:rPr lang="en-US" dirty="0"/>
              <a:t>is a </a:t>
            </a:r>
            <a:r>
              <a:rPr lang="en-US" b="1" dirty="0"/>
              <a:t>Platform as a Service</a:t>
            </a:r>
            <a:r>
              <a:rPr lang="en-US" dirty="0"/>
              <a:t> provided by SAP to build, design, develop, test, manage end-to-end applications in cloud.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It can help develop the exact application needed quickly, easily, and economically. All this without investing in local infrastructure.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BAS is an on demand development tool provided as a service in BTP.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In BAS we can do variety of development and to </a:t>
            </a:r>
            <a:r>
              <a:rPr lang="en-US" sz="1800" dirty="0"/>
              <a:t>achieve the same, we need to create dev space where we add the code. Actually its virtual machine running on AWS (Linux).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AA227-BCBC-4F13-9BDE-9C6F3799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810414"/>
            <a:ext cx="5664598" cy="3499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83B71-4FA2-458D-B7D1-598C024C1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268" y="3213911"/>
            <a:ext cx="5524968" cy="269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0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Client Server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0" dirty="0">
                <a:effectLst/>
              </a:rPr>
              <a:t>Client-server architecture is a shared computer network architecture where several clients (remote system) send many requests and finally to obtained services from the centralized server machine (host system). Client machine delivers user-friendly interface that helps to users to fire request services of server computer and finally to show your output on client system.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43D947-124F-43B8-9325-1D0BC93F24C2}"/>
              </a:ext>
            </a:extLst>
          </p:cNvPr>
          <p:cNvSpPr/>
          <p:nvPr/>
        </p:nvSpPr>
        <p:spPr>
          <a:xfrm>
            <a:off x="1501658" y="2687666"/>
            <a:ext cx="2180101" cy="14764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4FE4-B317-46AD-8F90-1BCC31D248C5}"/>
              </a:ext>
            </a:extLst>
          </p:cNvPr>
          <p:cNvSpPr txBox="1"/>
          <p:nvPr/>
        </p:nvSpPr>
        <p:spPr>
          <a:xfrm>
            <a:off x="4694852" y="2535676"/>
            <a:ext cx="3200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Request – header + body(optional)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DAA98-7F82-4702-A9C7-5428C5B9041F}"/>
              </a:ext>
            </a:extLst>
          </p:cNvPr>
          <p:cNvSpPr txBox="1"/>
          <p:nvPr/>
        </p:nvSpPr>
        <p:spPr>
          <a:xfrm>
            <a:off x="4721386" y="3664499"/>
            <a:ext cx="320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Response – header + body(html, xml, json, excel, pdf, word,….)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97EE3-A789-4FEF-8C06-FF259ACD4D74}"/>
              </a:ext>
            </a:extLst>
          </p:cNvPr>
          <p:cNvSpPr txBox="1"/>
          <p:nvPr/>
        </p:nvSpPr>
        <p:spPr>
          <a:xfrm>
            <a:off x="261764" y="4359180"/>
            <a:ext cx="28302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Types of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GET – Read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POST – Create new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PUT –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DELETE – Remove Data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073315-E0EC-445C-A543-BCECF68D1BD5}"/>
              </a:ext>
            </a:extLst>
          </p:cNvPr>
          <p:cNvGrpSpPr/>
          <p:nvPr/>
        </p:nvGrpSpPr>
        <p:grpSpPr>
          <a:xfrm>
            <a:off x="8911206" y="1946434"/>
            <a:ext cx="2491717" cy="3336781"/>
            <a:chOff x="9910836" y="2292755"/>
            <a:chExt cx="2760954" cy="37671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C43285-D928-41EF-81A9-E1C7DA602099}"/>
                </a:ext>
              </a:extLst>
            </p:cNvPr>
            <p:cNvSpPr/>
            <p:nvPr/>
          </p:nvSpPr>
          <p:spPr>
            <a:xfrm>
              <a:off x="9910836" y="2616791"/>
              <a:ext cx="1437783" cy="25922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Server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149.175.58.1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99E2F0-BD18-4353-BBFB-A318BC76F16A}"/>
                </a:ext>
              </a:extLst>
            </p:cNvPr>
            <p:cNvSpPr/>
            <p:nvPr/>
          </p:nvSpPr>
          <p:spPr>
            <a:xfrm>
              <a:off x="10305800" y="2292755"/>
              <a:ext cx="685156" cy="648072"/>
            </a:xfrm>
            <a:prstGeom prst="ellipse">
              <a:avLst/>
            </a:prstGeom>
            <a:solidFill>
              <a:srgbClr val="0070C0"/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lowchart: Magnetic Disk 14">
              <a:extLst>
                <a:ext uri="{FF2B5EF4-FFF2-40B4-BE49-F238E27FC236}">
                  <a16:creationId xmlns:a16="http://schemas.microsoft.com/office/drawing/2014/main" id="{17B8FE13-EA9E-468B-BBF7-8D2B2EF222C9}"/>
                </a:ext>
              </a:extLst>
            </p:cNvPr>
            <p:cNvSpPr/>
            <p:nvPr/>
          </p:nvSpPr>
          <p:spPr>
            <a:xfrm>
              <a:off x="9910836" y="5334067"/>
              <a:ext cx="1437783" cy="725815"/>
            </a:xfrm>
            <a:prstGeom prst="flowChartMagneticDisk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27002B-BDE2-43E3-9F85-E77766A77527}"/>
                </a:ext>
              </a:extLst>
            </p:cNvPr>
            <p:cNvSpPr/>
            <p:nvPr/>
          </p:nvSpPr>
          <p:spPr>
            <a:xfrm>
              <a:off x="10727574" y="4512618"/>
              <a:ext cx="1944216" cy="50405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Node JS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CB8792-F843-448D-A8C8-31A661C9F1AD}"/>
                </a:ext>
              </a:extLst>
            </p:cNvPr>
            <p:cNvSpPr/>
            <p:nvPr/>
          </p:nvSpPr>
          <p:spPr>
            <a:xfrm>
              <a:off x="11172877" y="3845527"/>
              <a:ext cx="1053611" cy="667090"/>
            </a:xfrm>
            <a:prstGeom prst="rect">
              <a:avLst/>
            </a:prstGeom>
            <a:solidFill>
              <a:srgbClr val="FFFF00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JS Code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4BF5D5-BCAF-4F53-9852-E1A75F6061B6}"/>
              </a:ext>
            </a:extLst>
          </p:cNvPr>
          <p:cNvCxnSpPr/>
          <p:nvPr/>
        </p:nvCxnSpPr>
        <p:spPr>
          <a:xfrm>
            <a:off x="3681759" y="2874230"/>
            <a:ext cx="52294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B09CA9-2DD2-489D-A736-FC8EBEBD8F39}"/>
              </a:ext>
            </a:extLst>
          </p:cNvPr>
          <p:cNvCxnSpPr/>
          <p:nvPr/>
        </p:nvCxnSpPr>
        <p:spPr>
          <a:xfrm flipH="1">
            <a:off x="3681759" y="3664500"/>
            <a:ext cx="52294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8F4E92-8DD0-417D-A316-5FE939B874CF}"/>
              </a:ext>
            </a:extLst>
          </p:cNvPr>
          <p:cNvSpPr txBox="1"/>
          <p:nvPr/>
        </p:nvSpPr>
        <p:spPr>
          <a:xfrm>
            <a:off x="10734525" y="1822284"/>
            <a:ext cx="13628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Server Computer on cloud IP Address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0FDD73-3CC7-4CA0-9880-C9F61615217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050178" y="2422449"/>
            <a:ext cx="684347" cy="451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D37C67-CFAC-4807-B9F4-D940B49B369C}"/>
              </a:ext>
            </a:extLst>
          </p:cNvPr>
          <p:cNvSpPr txBox="1"/>
          <p:nvPr/>
        </p:nvSpPr>
        <p:spPr>
          <a:xfrm>
            <a:off x="10221296" y="4896921"/>
            <a:ext cx="10950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ABAP</a:t>
            </a:r>
          </a:p>
          <a:p>
            <a:r>
              <a:rPr lang="en-US" sz="1600" dirty="0"/>
              <a:t>Java</a:t>
            </a:r>
          </a:p>
          <a:p>
            <a:r>
              <a:rPr lang="en-US" sz="1600" dirty="0"/>
              <a:t>,NET</a:t>
            </a:r>
          </a:p>
          <a:p>
            <a:r>
              <a:rPr lang="en-US" sz="1600" dirty="0"/>
              <a:t>Java Script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27BA3B32-B23E-4232-9004-94C659B533D9}"/>
              </a:ext>
            </a:extLst>
          </p:cNvPr>
          <p:cNvSpPr/>
          <p:nvPr/>
        </p:nvSpPr>
        <p:spPr>
          <a:xfrm>
            <a:off x="304799" y="3164354"/>
            <a:ext cx="536867" cy="523084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F97BD8-1474-41ED-8EAC-0700053F6A7E}"/>
              </a:ext>
            </a:extLst>
          </p:cNvPr>
          <p:cNvCxnSpPr>
            <a:stCxn id="25" idx="6"/>
            <a:endCxn id="6" idx="1"/>
          </p:cNvCxnSpPr>
          <p:nvPr/>
        </p:nvCxnSpPr>
        <p:spPr>
          <a:xfrm>
            <a:off x="841666" y="3425896"/>
            <a:ext cx="659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7AE0E4B-FDE4-48F0-BB9A-15B5650015D8}"/>
              </a:ext>
            </a:extLst>
          </p:cNvPr>
          <p:cNvSpPr txBox="1"/>
          <p:nvPr/>
        </p:nvSpPr>
        <p:spPr>
          <a:xfrm>
            <a:off x="3491298" y="4359180"/>
            <a:ext cx="2477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Types of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Plain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Image/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…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189AE7-86C3-4C89-A6E2-BFF73D63C08F}"/>
              </a:ext>
            </a:extLst>
          </p:cNvPr>
          <p:cNvSpPr txBox="1"/>
          <p:nvPr/>
        </p:nvSpPr>
        <p:spPr>
          <a:xfrm>
            <a:off x="5968721" y="4361600"/>
            <a:ext cx="2735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Ways to make Request</a:t>
            </a:r>
          </a:p>
          <a:p>
            <a:r>
              <a:rPr lang="en-US" dirty="0"/>
              <a:t>Form submit</a:t>
            </a:r>
          </a:p>
          <a:p>
            <a:r>
              <a:rPr lang="en-US" dirty="0"/>
              <a:t>HTTP Request</a:t>
            </a:r>
          </a:p>
          <a:p>
            <a:r>
              <a:rPr lang="en-US" dirty="0"/>
              <a:t>Ajax Calls</a:t>
            </a:r>
          </a:p>
        </p:txBody>
      </p:sp>
    </p:spTree>
    <p:extLst>
      <p:ext uri="{BB962C8B-B14F-4D97-AF65-F5344CB8AC3E}">
        <p14:creationId xmlns:p14="http://schemas.microsoft.com/office/powerpoint/2010/main" val="1629177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15197</TotalTime>
  <Words>3210</Words>
  <Application>Microsoft Office PowerPoint</Application>
  <PresentationFormat>Widescreen</PresentationFormat>
  <Paragraphs>385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-apple-system</vt:lpstr>
      <vt:lpstr>Arial</vt:lpstr>
      <vt:lpstr>Arial Black</vt:lpstr>
      <vt:lpstr>Calibri</vt:lpstr>
      <vt:lpstr>Calibri (body)</vt:lpstr>
      <vt:lpstr>Calibri Light</vt:lpstr>
      <vt:lpstr>Consolas</vt:lpstr>
      <vt:lpstr>Cooper Black</vt:lpstr>
      <vt:lpstr>Segoe UI</vt:lpstr>
      <vt:lpstr>urw-din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702</cp:revision>
  <dcterms:created xsi:type="dcterms:W3CDTF">2016-07-10T03:33:26Z</dcterms:created>
  <dcterms:modified xsi:type="dcterms:W3CDTF">2023-02-16T09:58:23Z</dcterms:modified>
</cp:coreProperties>
</file>